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35"/>
  </p:normalViewPr>
  <p:slideViewPr>
    <p:cSldViewPr snapToGrid="0" snapToObjects="1">
      <p:cViewPr varScale="1">
        <p:scale>
          <a:sx n="90" d="100"/>
          <a:sy n="90" d="100"/>
        </p:scale>
        <p:origin x="23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F34F43E5-7299-B847-A5E3-E693D1E5E3F1}" type="datetimeFigureOut">
              <a:rPr lang="en-US" smtClean="0"/>
              <a:t>11/2/18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F694E2C-A0C1-8E40-A248-B862C3765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66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43E5-7299-B847-A5E3-E693D1E5E3F1}" type="datetimeFigureOut">
              <a:rPr lang="en-US" smtClean="0"/>
              <a:t>11/2/18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4E2C-A0C1-8E40-A248-B862C3765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86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F34F43E5-7299-B847-A5E3-E693D1E5E3F1}" type="datetimeFigureOut">
              <a:rPr lang="en-US" smtClean="0"/>
              <a:t>11/2/18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F694E2C-A0C1-8E40-A248-B862C3765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70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F34F43E5-7299-B847-A5E3-E693D1E5E3F1}" type="datetimeFigureOut">
              <a:rPr lang="en-US" smtClean="0"/>
              <a:t>11/2/18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F694E2C-A0C1-8E40-A248-B862C3765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13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F34F43E5-7299-B847-A5E3-E693D1E5E3F1}" type="datetimeFigureOut">
              <a:rPr lang="en-US" smtClean="0"/>
              <a:t>11/2/18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F694E2C-A0C1-8E40-A248-B862C3765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58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43E5-7299-B847-A5E3-E693D1E5E3F1}" type="datetimeFigureOut">
              <a:rPr lang="en-US" smtClean="0"/>
              <a:t>11/2/18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4E2C-A0C1-8E40-A248-B862C3765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989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F34F43E5-7299-B847-A5E3-E693D1E5E3F1}" type="datetimeFigureOut">
              <a:rPr lang="en-US" smtClean="0"/>
              <a:t>11/2/18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F694E2C-A0C1-8E40-A248-B862C3765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68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43E5-7299-B847-A5E3-E693D1E5E3F1}" type="datetimeFigureOut">
              <a:rPr lang="en-US" smtClean="0"/>
              <a:t>11/2/18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4E2C-A0C1-8E40-A248-B862C3765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357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F34F43E5-7299-B847-A5E3-E693D1E5E3F1}" type="datetimeFigureOut">
              <a:rPr lang="en-US" smtClean="0"/>
              <a:t>11/2/18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5F694E2C-A0C1-8E40-A248-B862C3765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21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43E5-7299-B847-A5E3-E693D1E5E3F1}" type="datetimeFigureOut">
              <a:rPr lang="en-US" smtClean="0"/>
              <a:t>11/2/18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94E2C-A0C1-8E40-A248-B862C3765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03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F34F43E5-7299-B847-A5E3-E693D1E5E3F1}" type="datetimeFigureOut">
              <a:rPr lang="en-US" smtClean="0"/>
              <a:t>11/2/18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F694E2C-A0C1-8E40-A248-B862C3765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96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F43E5-7299-B847-A5E3-E693D1E5E3F1}" type="datetimeFigureOut">
              <a:rPr lang="en-US" smtClean="0"/>
              <a:t>11/2/18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94E2C-A0C1-8E40-A248-B862C3765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92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kahoot.it/#/k/3163c6fe-f64a-4893-9148-44649d86a79a" TargetMode="External"/><Relationship Id="rId2" Type="http://schemas.openxmlformats.org/officeDocument/2006/relationships/hyperlink" Target="https://play.kahoot.it/#/k/96d1951b-2a59-4667-9a3c-2adb83c1e9cd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FE9D2-5835-E84B-91BD-A9B752F9F3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Flipping the Classroom for the First Time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733625-E695-E645-BAF4-E3CA623A97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Nataria</a:t>
            </a:r>
            <a:r>
              <a:rPr lang="en-US" dirty="0"/>
              <a:t> Joseph</a:t>
            </a:r>
          </a:p>
          <a:p>
            <a:r>
              <a:rPr lang="en-US" dirty="0" err="1"/>
              <a:t>TechLearn</a:t>
            </a:r>
            <a:r>
              <a:rPr lang="en-US" dirty="0"/>
              <a:t> Flipped Classroom Event</a:t>
            </a:r>
          </a:p>
          <a:p>
            <a:r>
              <a:rPr lang="en-US" dirty="0"/>
              <a:t>Fall 2018</a:t>
            </a:r>
          </a:p>
        </p:txBody>
      </p:sp>
    </p:spTree>
    <p:extLst>
      <p:ext uri="{BB962C8B-B14F-4D97-AF65-F5344CB8AC3E}">
        <p14:creationId xmlns:p14="http://schemas.microsoft.com/office/powerpoint/2010/main" val="2688716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D8607-FE0E-CC43-82E6-49B897742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1AA6E-36E3-784A-B324-929569093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803186"/>
            <a:ext cx="6757178" cy="5248622"/>
          </a:xfrm>
        </p:spPr>
        <p:txBody>
          <a:bodyPr>
            <a:normAutofit/>
          </a:bodyPr>
          <a:lstStyle/>
          <a:p>
            <a:r>
              <a:rPr lang="en-US" sz="2200" dirty="0"/>
              <a:t>Define Flipping the Classroom</a:t>
            </a:r>
          </a:p>
          <a:p>
            <a:r>
              <a:rPr lang="en-US" sz="2200" dirty="0"/>
              <a:t>Explain Decision-Making Process for Flipping</a:t>
            </a:r>
          </a:p>
          <a:p>
            <a:r>
              <a:rPr lang="en-US" sz="2200" dirty="0"/>
              <a:t>Demonstrate Examples &amp; Related Tools:  Sakai (Courses), </a:t>
            </a:r>
            <a:r>
              <a:rPr lang="en-US" sz="2200" dirty="0" err="1"/>
              <a:t>Kahoot</a:t>
            </a:r>
            <a:r>
              <a:rPr lang="en-US" sz="2200" dirty="0"/>
              <a:t>, Snagit</a:t>
            </a:r>
          </a:p>
          <a:p>
            <a:r>
              <a:rPr lang="en-US" sz="2200" dirty="0"/>
              <a:t>Outline Best Practices, Mistakes, Impacts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15361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EFAA7AC-2D2B-DD4D-B32F-D9F4273B9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Flipping the Classroom?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B67D18-E89E-244A-8969-B3C1032AFE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Individual space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9E29A4-2ED0-F147-93C2-84EEBE103EB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Structured (guided) </a:t>
            </a:r>
            <a:r>
              <a:rPr lang="en-US" sz="2000" dirty="0"/>
              <a:t>individual learning before coming to the classroom</a:t>
            </a:r>
          </a:p>
          <a:p>
            <a:r>
              <a:rPr lang="en-US" sz="2000" dirty="0"/>
              <a:t>Can include videos, readings with intermittent questions, low stakes assessment, an action item for the group space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369E684-55E5-6847-A960-4CF5B6BF2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/>
              <a:t>Group space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4C6A333-316C-104F-A51E-DF0BB371594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The traditional classroom time</a:t>
            </a:r>
          </a:p>
          <a:p>
            <a:r>
              <a:rPr lang="en-US" sz="2000" dirty="0"/>
              <a:t>Engage students in </a:t>
            </a:r>
            <a:r>
              <a:rPr lang="en-US" sz="2000" b="1" dirty="0"/>
              <a:t>deepening, sharing, applying, unpacking</a:t>
            </a:r>
            <a:r>
              <a:rPr lang="en-US" sz="2000" dirty="0"/>
              <a:t> their individual learning</a:t>
            </a:r>
          </a:p>
        </p:txBody>
      </p:sp>
    </p:spTree>
    <p:extLst>
      <p:ext uri="{BB962C8B-B14F-4D97-AF65-F5344CB8AC3E}">
        <p14:creationId xmlns:p14="http://schemas.microsoft.com/office/powerpoint/2010/main" val="1716566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93DA3-FE2E-5843-9DCF-A2EA486A3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2025"/>
            <a:ext cx="3501197" cy="2243123"/>
          </a:xfrm>
        </p:spPr>
        <p:txBody>
          <a:bodyPr/>
          <a:lstStyle/>
          <a:p>
            <a:r>
              <a:rPr lang="en-US" sz="3800" b="1" dirty="0"/>
              <a:t>How did I decide which class sessions to flip?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B9A6B-6281-DD4A-87B8-F5BDE7025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9983" y="1736203"/>
            <a:ext cx="6275035" cy="4316546"/>
          </a:xfrm>
        </p:spPr>
        <p:txBody>
          <a:bodyPr>
            <a:normAutofit/>
          </a:bodyPr>
          <a:lstStyle/>
          <a:p>
            <a:r>
              <a:rPr lang="en-US" sz="2200" dirty="0"/>
              <a:t>Those with most </a:t>
            </a:r>
            <a:r>
              <a:rPr lang="en-US" sz="2200" b="1" dirty="0"/>
              <a:t>complex </a:t>
            </a:r>
            <a:r>
              <a:rPr lang="en-US" sz="2200" dirty="0"/>
              <a:t>concepts</a:t>
            </a:r>
          </a:p>
          <a:p>
            <a:r>
              <a:rPr lang="en-US" sz="2200" dirty="0"/>
              <a:t>Those most </a:t>
            </a:r>
            <a:r>
              <a:rPr lang="en-US" sz="2200" b="1" dirty="0"/>
              <a:t>difficult</a:t>
            </a:r>
            <a:r>
              <a:rPr lang="en-US" sz="2200" dirty="0"/>
              <a:t> to get students </a:t>
            </a:r>
            <a:r>
              <a:rPr lang="en-US" sz="2200" b="1" dirty="0"/>
              <a:t>engaged</a:t>
            </a:r>
            <a:r>
              <a:rPr lang="en-US" sz="2200" dirty="0"/>
              <a:t> in with traditional lecture/discussion</a:t>
            </a:r>
          </a:p>
          <a:p>
            <a:r>
              <a:rPr lang="en-US" sz="2200" dirty="0"/>
              <a:t>Those concepts that </a:t>
            </a:r>
            <a:r>
              <a:rPr lang="en-US" sz="2200" b="1" dirty="0"/>
              <a:t>need to be applied/practiced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18997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885CB-6D55-A346-B48D-009331950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Examples of What I Did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A6A7A-4D23-0A45-BD25-EF0A6AA83B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/>
              <a:t>Psyc</a:t>
            </a:r>
            <a:r>
              <a:rPr lang="en-US" b="1" dirty="0"/>
              <a:t> 310: Research Methods</a:t>
            </a:r>
          </a:p>
        </p:txBody>
      </p:sp>
    </p:spTree>
    <p:extLst>
      <p:ext uri="{BB962C8B-B14F-4D97-AF65-F5344CB8AC3E}">
        <p14:creationId xmlns:p14="http://schemas.microsoft.com/office/powerpoint/2010/main" val="599521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854600-57F0-4340-BD75-2574DCA6EF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26" b="4642"/>
          <a:stretch/>
        </p:blipFill>
        <p:spPr>
          <a:xfrm>
            <a:off x="541020" y="324090"/>
            <a:ext cx="11109960" cy="62156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2B8C2F-EF83-FD41-ABE3-3006227A9DC2}"/>
              </a:ext>
            </a:extLst>
          </p:cNvPr>
          <p:cNvSpPr txBox="1"/>
          <p:nvPr/>
        </p:nvSpPr>
        <p:spPr>
          <a:xfrm>
            <a:off x="3090441" y="0"/>
            <a:ext cx="6458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Tool for Housing Flipped Activities: Courses (Sakai)</a:t>
            </a:r>
          </a:p>
        </p:txBody>
      </p:sp>
    </p:spTree>
    <p:extLst>
      <p:ext uri="{BB962C8B-B14F-4D97-AF65-F5344CB8AC3E}">
        <p14:creationId xmlns:p14="http://schemas.microsoft.com/office/powerpoint/2010/main" val="96977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B0226-6F18-384F-8619-EED66CBC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Validity Lesson Flipped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C77C0-E172-4342-9908-F73F5E9DA1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/>
              <a:t>Individual space</a:t>
            </a:r>
          </a:p>
        </p:txBody>
      </p:sp>
      <p:pic>
        <p:nvPicPr>
          <p:cNvPr id="7" name="ValidityFlipped.mp4">
            <a:hlinkClick r:id="" action="ppaction://media"/>
            <a:extLst>
              <a:ext uri="{FF2B5EF4-FFF2-40B4-BE49-F238E27FC236}">
                <a16:creationId xmlns:a16="http://schemas.microsoft.com/office/drawing/2014/main" id="{E0D50607-21AD-264D-8C73-10466A5DD1A0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82765" y="1305274"/>
            <a:ext cx="3333509" cy="2497212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633325-D827-DB47-812D-AAC963DC4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1" dirty="0"/>
              <a:t>Group space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20F9001-0B99-9444-B6C6-E81644E7AAA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7603751" y="4351338"/>
            <a:ext cx="1841191" cy="2424903"/>
          </a:xfrm>
        </p:spPr>
      </p:pic>
    </p:spTree>
    <p:extLst>
      <p:ext uri="{BB962C8B-B14F-4D97-AF65-F5344CB8AC3E}">
        <p14:creationId xmlns:p14="http://schemas.microsoft.com/office/powerpoint/2010/main" val="2054780542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B0226-6F18-384F-8619-EED66CBC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Individual Space</a:t>
            </a:r>
            <a:br>
              <a:rPr lang="en-US" b="1" dirty="0"/>
            </a:br>
            <a:r>
              <a:rPr lang="en-US" b="1" dirty="0"/>
              <a:t>(Tool Used: </a:t>
            </a:r>
            <a:r>
              <a:rPr lang="en-US" b="1" i="1" dirty="0"/>
              <a:t>Snagit</a:t>
            </a:r>
            <a:r>
              <a:rPr lang="en-US" b="1" dirty="0"/>
              <a:t>, Screen capture program)</a:t>
            </a:r>
            <a:br>
              <a:rPr lang="en-US" b="1" dirty="0"/>
            </a:br>
            <a:r>
              <a:rPr lang="en-US" b="1" dirty="0"/>
              <a:t>DEMO</a:t>
            </a:r>
          </a:p>
        </p:txBody>
      </p:sp>
      <p:pic>
        <p:nvPicPr>
          <p:cNvPr id="7" name="ValidityFlipped.mp4">
            <a:hlinkClick r:id="" action="ppaction://media"/>
            <a:extLst>
              <a:ext uri="{FF2B5EF4-FFF2-40B4-BE49-F238E27FC236}">
                <a16:creationId xmlns:a16="http://schemas.microsoft.com/office/drawing/2014/main" id="{E0D50607-21AD-264D-8C73-10466A5DD1A0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79204" y="497711"/>
            <a:ext cx="7619571" cy="5708005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B32DDE1-FFA4-574F-ADD5-5AB9E3657D57}"/>
              </a:ext>
            </a:extLst>
          </p:cNvPr>
          <p:cNvSpPr txBox="1"/>
          <p:nvPr/>
        </p:nvSpPr>
        <p:spPr>
          <a:xfrm>
            <a:off x="0" y="618848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Samples: 0-:33 - Intro; 3:57-5:36 engaging them with working with the material; 15:18 – prepping them for the group space; low stakes assessment</a:t>
            </a:r>
          </a:p>
        </p:txBody>
      </p:sp>
    </p:spTree>
    <p:extLst>
      <p:ext uri="{BB962C8B-B14F-4D97-AF65-F5344CB8AC3E}">
        <p14:creationId xmlns:p14="http://schemas.microsoft.com/office/powerpoint/2010/main" val="2767775410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B0226-6F18-384F-8619-EED66CBC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Group Space</a:t>
            </a:r>
            <a:br>
              <a:rPr lang="en-US" b="1" dirty="0"/>
            </a:br>
            <a:r>
              <a:rPr lang="en-US" b="1" dirty="0"/>
              <a:t>(demos, Jigsaw technique, cooperative learning)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20F9001-0B99-9444-B6C6-E81644E7AAA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l="8907" t="10504" r="50469" b="11158"/>
          <a:stretch/>
        </p:blipFill>
        <p:spPr>
          <a:xfrm>
            <a:off x="4525701" y="0"/>
            <a:ext cx="3220785" cy="6768081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61FF71-37B9-244E-A36C-53E0142F54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30" t="43214" r="50818" b="1973"/>
          <a:stretch/>
        </p:blipFill>
        <p:spPr>
          <a:xfrm>
            <a:off x="7650865" y="220406"/>
            <a:ext cx="4309642" cy="6327268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BCF5E31E-1A18-2A44-952C-4C98ED0583CF}"/>
              </a:ext>
            </a:extLst>
          </p:cNvPr>
          <p:cNvSpPr/>
          <p:nvPr/>
        </p:nvSpPr>
        <p:spPr>
          <a:xfrm>
            <a:off x="10463514" y="1307939"/>
            <a:ext cx="1496993" cy="567160"/>
          </a:xfrm>
          <a:prstGeom prst="ellipse">
            <a:avLst/>
          </a:prstGeom>
          <a:noFill/>
          <a:ln w="571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39E425E-5469-6E44-963E-0AFA710840DB}"/>
              </a:ext>
            </a:extLst>
          </p:cNvPr>
          <p:cNvSpPr/>
          <p:nvPr/>
        </p:nvSpPr>
        <p:spPr>
          <a:xfrm>
            <a:off x="10463513" y="4967468"/>
            <a:ext cx="1496994" cy="831448"/>
          </a:xfrm>
          <a:prstGeom prst="ellipse">
            <a:avLst/>
          </a:prstGeom>
          <a:noFill/>
          <a:ln w="571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15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B0226-6F18-384F-8619-EED66CBC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APA Style Flipped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C77C0-E172-4342-9908-F73F5E9DA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7979" y="220261"/>
            <a:ext cx="6265088" cy="685800"/>
          </a:xfrm>
        </p:spPr>
        <p:txBody>
          <a:bodyPr/>
          <a:lstStyle/>
          <a:p>
            <a:pPr algn="ctr"/>
            <a:r>
              <a:rPr lang="en-US" b="1" dirty="0"/>
              <a:t>Individual space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633325-D827-DB47-812D-AAC963DC4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1" dirty="0"/>
              <a:t>Group space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7BBAD6-5811-8848-996B-EED1D4CFD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7979" y="932020"/>
            <a:ext cx="6264350" cy="2598258"/>
          </a:xfrm>
        </p:spPr>
        <p:txBody>
          <a:bodyPr>
            <a:noAutofit/>
          </a:bodyPr>
          <a:lstStyle/>
          <a:p>
            <a:r>
              <a:rPr lang="en-US" sz="2000" dirty="0"/>
              <a:t>Make APA Style Reference Page from PDFs of articles from Pepperdine psychology faculty</a:t>
            </a:r>
          </a:p>
          <a:p>
            <a:r>
              <a:rPr lang="en-US" sz="2000" dirty="0"/>
              <a:t>Correct APA style errors in previous paper</a:t>
            </a:r>
          </a:p>
          <a:p>
            <a:r>
              <a:rPr lang="en-US" sz="2000" dirty="0"/>
              <a:t>Learn a specific APA Style rule (e.g., in-text citations (pages 174-179) - Jordan)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EAFB89E-3948-504C-9A82-F63F0523BBF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Tool Used: </a:t>
            </a:r>
            <a:r>
              <a:rPr lang="en-US" sz="2000" dirty="0" err="1"/>
              <a:t>Kahoot</a:t>
            </a:r>
            <a:r>
              <a:rPr lang="en-US" sz="2000" dirty="0"/>
              <a:t> (game-based); Jigsaw/cooperative learning</a:t>
            </a:r>
          </a:p>
          <a:p>
            <a:r>
              <a:rPr lang="en-US" sz="2000" dirty="0">
                <a:hlinkClick r:id="rId2"/>
              </a:rPr>
              <a:t>https://play.kahoot.it/#/k/96d1951b-2a59-4667-9a3c-2adb83c1e9cd</a:t>
            </a:r>
            <a:endParaRPr lang="en-US" sz="2000" dirty="0"/>
          </a:p>
          <a:p>
            <a:r>
              <a:rPr lang="en-US" sz="2000" dirty="0">
                <a:hlinkClick r:id="rId3"/>
              </a:rPr>
              <a:t>https://play.kahoot.it/#/k/3163c6fe-f64a-4893-9148-44649d86a79a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9586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B56C5-BA6D-6B4F-80E1-6F200D6B5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Statistics Flipped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A28ED9-4C96-E349-9379-08A755333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/>
              <a:t>Individual Space:</a:t>
            </a:r>
          </a:p>
          <a:p>
            <a:pPr algn="ctr"/>
            <a:r>
              <a:rPr lang="en-US" b="1" dirty="0"/>
              <a:t>Learn concept &amp; Practice SPSS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B0D09-7FEC-7440-9A32-111061D8C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87341" y="1714332"/>
            <a:ext cx="5023413" cy="129916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Each student assigned one concept and given instructions for executing on SPSS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C12E87-ED89-2D40-9398-1E02B2B1FAF5}"/>
              </a:ext>
            </a:extLst>
          </p:cNvPr>
          <p:cNvPicPr/>
          <p:nvPr/>
        </p:nvPicPr>
        <p:blipFill rotWithShape="1">
          <a:blip r:embed="rId2"/>
          <a:srcRect b="4777"/>
          <a:stretch/>
        </p:blipFill>
        <p:spPr bwMode="auto">
          <a:xfrm>
            <a:off x="4731196" y="2698920"/>
            <a:ext cx="7121280" cy="41590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77638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B56C5-BA6D-6B4F-80E1-6F200D6B5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Statistics Flipped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A28ED9-4C96-E349-9379-08A755333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/>
              <a:t>GROUP Space: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In Groups, Come up with common definition; Then demonstrate to rest of classmates on SPSS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C12E87-ED89-2D40-9398-1E02B2B1FAF5}"/>
              </a:ext>
            </a:extLst>
          </p:cNvPr>
          <p:cNvPicPr/>
          <p:nvPr/>
        </p:nvPicPr>
        <p:blipFill rotWithShape="1">
          <a:blip r:embed="rId2"/>
          <a:srcRect b="4777"/>
          <a:stretch/>
        </p:blipFill>
        <p:spPr bwMode="auto">
          <a:xfrm>
            <a:off x="4583575" y="2141317"/>
            <a:ext cx="7608425" cy="47166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9914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6A65F-128B-FB46-9F7D-C878A5C3A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Key Points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75EAC-8F54-D54E-AA08-15F2A198F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7479" y="1008786"/>
            <a:ext cx="6265088" cy="685800"/>
          </a:xfrm>
        </p:spPr>
        <p:txBody>
          <a:bodyPr/>
          <a:lstStyle/>
          <a:p>
            <a:pPr algn="ctr"/>
            <a:r>
              <a:rPr lang="en-US" b="1" dirty="0"/>
              <a:t>Best Practices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60789-1FD9-4D42-BC10-98B4F9290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8217" y="1897310"/>
            <a:ext cx="6264350" cy="3450194"/>
          </a:xfrm>
        </p:spPr>
        <p:txBody>
          <a:bodyPr>
            <a:noAutofit/>
          </a:bodyPr>
          <a:lstStyle/>
          <a:p>
            <a:r>
              <a:rPr lang="en-US" sz="2000" dirty="0"/>
              <a:t>Videos should be 6 minutes or less</a:t>
            </a:r>
          </a:p>
          <a:p>
            <a:pPr lvl="1"/>
            <a:r>
              <a:rPr lang="en-US" sz="2000" dirty="0"/>
              <a:t>Visual/audio of professor most effective</a:t>
            </a:r>
          </a:p>
          <a:p>
            <a:r>
              <a:rPr lang="en-US" sz="2000" dirty="0"/>
              <a:t>Structure individual space time - ask questions/low stakes assessments, have them interact with the material, e.g., write this in your own words</a:t>
            </a:r>
          </a:p>
          <a:p>
            <a:r>
              <a:rPr lang="en-US" sz="2000" dirty="0"/>
              <a:t>Group space – low stakes elaboration, apply to new examples, teach it to classmates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68848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6A65F-128B-FB46-9F7D-C878A5C3A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Key Points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20ECDF-CDD7-1348-B94C-5652409BE2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17479" y="1132779"/>
            <a:ext cx="6264414" cy="685800"/>
          </a:xfrm>
        </p:spPr>
        <p:txBody>
          <a:bodyPr/>
          <a:lstStyle/>
          <a:p>
            <a:pPr algn="ctr"/>
            <a:r>
              <a:rPr lang="en-US" b="1" dirty="0"/>
              <a:t>Impacts on classroom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9AB758-6B2B-784F-B01E-F101A15F46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17479" y="1738910"/>
            <a:ext cx="6468779" cy="2454227"/>
          </a:xfrm>
        </p:spPr>
        <p:txBody>
          <a:bodyPr>
            <a:noAutofit/>
          </a:bodyPr>
          <a:lstStyle/>
          <a:p>
            <a:r>
              <a:rPr lang="en-US" sz="2000" dirty="0"/>
              <a:t>Student completion:  nearly perfect</a:t>
            </a:r>
          </a:p>
          <a:p>
            <a:r>
              <a:rPr lang="en-US" sz="2000" dirty="0"/>
              <a:t>Student insight: were easily able to explain to me why I was having them do this</a:t>
            </a:r>
          </a:p>
          <a:p>
            <a:r>
              <a:rPr lang="en-US" sz="2000" dirty="0"/>
              <a:t>Student engagement: increased; </a:t>
            </a:r>
            <a:r>
              <a:rPr lang="en-US" sz="2000" dirty="0" err="1"/>
              <a:t>Kahoot</a:t>
            </a:r>
            <a:r>
              <a:rPr lang="en-US" sz="2000" dirty="0"/>
              <a:t> as anxiety provoking</a:t>
            </a:r>
          </a:p>
          <a:p>
            <a:r>
              <a:rPr lang="en-US" sz="2000" dirty="0"/>
              <a:t>Student learning / performance: Exam 1/2 scores 3 points higher than usual</a:t>
            </a:r>
          </a:p>
          <a:p>
            <a:r>
              <a:rPr lang="en-US" sz="2000" dirty="0"/>
              <a:t>I enjoy more!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82462841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{17387D91-4DC9-944E-9A59-10BD6D710C66}tf16401369</Template>
  <TotalTime>283</TotalTime>
  <Words>440</Words>
  <Application>Microsoft Macintosh PowerPoint</Application>
  <PresentationFormat>Widescreen</PresentationFormat>
  <Paragraphs>58</Paragraphs>
  <Slides>14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 Light</vt:lpstr>
      <vt:lpstr>Rockwell</vt:lpstr>
      <vt:lpstr>Wingdings</vt:lpstr>
      <vt:lpstr>Atlas</vt:lpstr>
      <vt:lpstr>Flipping the Classroom for the First Time</vt:lpstr>
      <vt:lpstr>AGENDA</vt:lpstr>
      <vt:lpstr>What is Flipping the Classroom?</vt:lpstr>
      <vt:lpstr>How did I decide which class sessions to flip?</vt:lpstr>
      <vt:lpstr>Examples of What I Did</vt:lpstr>
      <vt:lpstr>PowerPoint Presentation</vt:lpstr>
      <vt:lpstr>Validity Lesson Flipped</vt:lpstr>
      <vt:lpstr>Individual Space (Tool Used: Snagit, Screen capture program) DEMO</vt:lpstr>
      <vt:lpstr>Group Space (demos, Jigsaw technique, cooperative learning)</vt:lpstr>
      <vt:lpstr>APA Style Flipped</vt:lpstr>
      <vt:lpstr>Statistics Flipped</vt:lpstr>
      <vt:lpstr>Statistics Flipped</vt:lpstr>
      <vt:lpstr>Key Points  </vt:lpstr>
      <vt:lpstr>Key Points 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Flipping For the First Time</dc:title>
  <dc:creator>Microsoft Office User</dc:creator>
  <cp:lastModifiedBy>Microsoft Office User</cp:lastModifiedBy>
  <cp:revision>18</cp:revision>
  <dcterms:created xsi:type="dcterms:W3CDTF">2018-11-02T22:34:17Z</dcterms:created>
  <dcterms:modified xsi:type="dcterms:W3CDTF">2018-11-03T03:17:31Z</dcterms:modified>
</cp:coreProperties>
</file>